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62" r:id="rId3"/>
    <p:sldId id="257"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B78D3E-F42D-4E06-9EEB-7C88DF3AF474}" type="datetimeFigureOut">
              <a:rPr lang="en-US"/>
              <a:t>10/11/2015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0C8DE0-FBB2-4AC2-AAAE-2B56E27B277E}" type="slidenum">
              <a:rPr lang="en-US"/>
              <a:t>‹#›</a:t>
            </a:fld>
            <a:endParaRPr lang="en-US"/>
          </a:p>
        </p:txBody>
      </p:sp>
    </p:spTree>
    <p:extLst>
      <p:ext uri="{BB962C8B-B14F-4D97-AF65-F5344CB8AC3E}">
        <p14:creationId xmlns:p14="http://schemas.microsoft.com/office/powerpoint/2010/main" val="1566991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0C8DE0-FBB2-4AC2-AAAE-2B56E27B277E}" type="slidenum">
              <a:rPr lang="en-US"/>
              <a:t>1</a:t>
            </a:fld>
            <a:endParaRPr lang="en-US"/>
          </a:p>
        </p:txBody>
      </p:sp>
    </p:spTree>
    <p:extLst>
      <p:ext uri="{BB962C8B-B14F-4D97-AF65-F5344CB8AC3E}">
        <p14:creationId xmlns:p14="http://schemas.microsoft.com/office/powerpoint/2010/main" val="2507877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0C8DE0-FBB2-4AC2-AAAE-2B56E27B277E}" type="slidenum">
              <a:rPr lang="en-US"/>
              <a:t>10</a:t>
            </a:fld>
            <a:endParaRPr lang="en-US"/>
          </a:p>
        </p:txBody>
      </p:sp>
    </p:spTree>
    <p:extLst>
      <p:ext uri="{BB962C8B-B14F-4D97-AF65-F5344CB8AC3E}">
        <p14:creationId xmlns:p14="http://schemas.microsoft.com/office/powerpoint/2010/main" val="3570757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0C8DE0-FBB2-4AC2-AAAE-2B56E27B277E}" type="slidenum">
              <a:rPr lang="en-US"/>
              <a:t>11</a:t>
            </a:fld>
            <a:endParaRPr lang="en-US"/>
          </a:p>
        </p:txBody>
      </p:sp>
    </p:spTree>
    <p:extLst>
      <p:ext uri="{BB962C8B-B14F-4D97-AF65-F5344CB8AC3E}">
        <p14:creationId xmlns:p14="http://schemas.microsoft.com/office/powerpoint/2010/main" val="1433045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0C8DE0-FBB2-4AC2-AAAE-2B56E27B277E}" type="slidenum">
              <a:rPr lang="en-US"/>
              <a:t>12</a:t>
            </a:fld>
            <a:endParaRPr lang="en-US"/>
          </a:p>
        </p:txBody>
      </p:sp>
    </p:spTree>
    <p:extLst>
      <p:ext uri="{BB962C8B-B14F-4D97-AF65-F5344CB8AC3E}">
        <p14:creationId xmlns:p14="http://schemas.microsoft.com/office/powerpoint/2010/main" val="6412990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0C8DE0-FBB2-4AC2-AAAE-2B56E27B277E}" type="slidenum">
              <a:rPr lang="en-US"/>
              <a:t>13</a:t>
            </a:fld>
            <a:endParaRPr lang="en-US"/>
          </a:p>
        </p:txBody>
      </p:sp>
    </p:spTree>
    <p:extLst>
      <p:ext uri="{BB962C8B-B14F-4D97-AF65-F5344CB8AC3E}">
        <p14:creationId xmlns:p14="http://schemas.microsoft.com/office/powerpoint/2010/main" val="20092298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0C8DE0-FBB2-4AC2-AAAE-2B56E27B277E}" type="slidenum">
              <a:rPr lang="en-US"/>
              <a:t>14</a:t>
            </a:fld>
            <a:endParaRPr lang="en-US"/>
          </a:p>
        </p:txBody>
      </p:sp>
    </p:spTree>
    <p:extLst>
      <p:ext uri="{BB962C8B-B14F-4D97-AF65-F5344CB8AC3E}">
        <p14:creationId xmlns:p14="http://schemas.microsoft.com/office/powerpoint/2010/main" val="9323704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0C8DE0-FBB2-4AC2-AAAE-2B56E27B277E}" type="slidenum">
              <a:rPr lang="en-US"/>
              <a:t>15</a:t>
            </a:fld>
            <a:endParaRPr lang="en-US"/>
          </a:p>
        </p:txBody>
      </p:sp>
    </p:spTree>
    <p:extLst>
      <p:ext uri="{BB962C8B-B14F-4D97-AF65-F5344CB8AC3E}">
        <p14:creationId xmlns:p14="http://schemas.microsoft.com/office/powerpoint/2010/main" val="42340286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0C8DE0-FBB2-4AC2-AAAE-2B56E27B277E}" type="slidenum">
              <a:rPr lang="en-US"/>
              <a:t>16</a:t>
            </a:fld>
            <a:endParaRPr lang="en-US"/>
          </a:p>
        </p:txBody>
      </p:sp>
    </p:spTree>
    <p:extLst>
      <p:ext uri="{BB962C8B-B14F-4D97-AF65-F5344CB8AC3E}">
        <p14:creationId xmlns:p14="http://schemas.microsoft.com/office/powerpoint/2010/main" val="28253665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0C8DE0-FBB2-4AC2-AAAE-2B56E27B277E}" type="slidenum">
              <a:rPr lang="en-US"/>
              <a:t>‹#›</a:t>
            </a:fld>
            <a:endParaRPr lang="en-US"/>
          </a:p>
        </p:txBody>
      </p:sp>
    </p:spTree>
    <p:extLst>
      <p:ext uri="{BB962C8B-B14F-4D97-AF65-F5344CB8AC3E}">
        <p14:creationId xmlns:p14="http://schemas.microsoft.com/office/powerpoint/2010/main" val="286530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0C8DE0-FBB2-4AC2-AAAE-2B56E27B277E}" type="slidenum">
              <a:rPr lang="en-US"/>
              <a:t>2</a:t>
            </a:fld>
            <a:endParaRPr lang="en-US"/>
          </a:p>
        </p:txBody>
      </p:sp>
    </p:spTree>
    <p:extLst>
      <p:ext uri="{BB962C8B-B14F-4D97-AF65-F5344CB8AC3E}">
        <p14:creationId xmlns:p14="http://schemas.microsoft.com/office/powerpoint/2010/main" val="390450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0C8DE0-FBB2-4AC2-AAAE-2B56E27B277E}" type="slidenum">
              <a:rPr lang="en-US"/>
              <a:t>3</a:t>
            </a:fld>
            <a:endParaRPr lang="en-US"/>
          </a:p>
        </p:txBody>
      </p:sp>
    </p:spTree>
    <p:extLst>
      <p:ext uri="{BB962C8B-B14F-4D97-AF65-F5344CB8AC3E}">
        <p14:creationId xmlns:p14="http://schemas.microsoft.com/office/powerpoint/2010/main" val="1329728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0C8DE0-FBB2-4AC2-AAAE-2B56E27B277E}" type="slidenum">
              <a:rPr lang="en-US"/>
              <a:t>4</a:t>
            </a:fld>
            <a:endParaRPr lang="en-US"/>
          </a:p>
        </p:txBody>
      </p:sp>
    </p:spTree>
    <p:extLst>
      <p:ext uri="{BB962C8B-B14F-4D97-AF65-F5344CB8AC3E}">
        <p14:creationId xmlns:p14="http://schemas.microsoft.com/office/powerpoint/2010/main" val="1737444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0C8DE0-FBB2-4AC2-AAAE-2B56E27B277E}" type="slidenum">
              <a:rPr lang="en-US"/>
              <a:t>5</a:t>
            </a:fld>
            <a:endParaRPr lang="en-US"/>
          </a:p>
        </p:txBody>
      </p:sp>
    </p:spTree>
    <p:extLst>
      <p:ext uri="{BB962C8B-B14F-4D97-AF65-F5344CB8AC3E}">
        <p14:creationId xmlns:p14="http://schemas.microsoft.com/office/powerpoint/2010/main" val="887310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0C8DE0-FBB2-4AC2-AAAE-2B56E27B277E}" type="slidenum">
              <a:rPr lang="en-US"/>
              <a:t>6</a:t>
            </a:fld>
            <a:endParaRPr lang="en-US"/>
          </a:p>
        </p:txBody>
      </p:sp>
    </p:spTree>
    <p:extLst>
      <p:ext uri="{BB962C8B-B14F-4D97-AF65-F5344CB8AC3E}">
        <p14:creationId xmlns:p14="http://schemas.microsoft.com/office/powerpoint/2010/main" val="2017971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0C8DE0-FBB2-4AC2-AAAE-2B56E27B277E}" type="slidenum">
              <a:rPr lang="en-US"/>
              <a:t>7</a:t>
            </a:fld>
            <a:endParaRPr lang="en-US"/>
          </a:p>
        </p:txBody>
      </p:sp>
    </p:spTree>
    <p:extLst>
      <p:ext uri="{BB962C8B-B14F-4D97-AF65-F5344CB8AC3E}">
        <p14:creationId xmlns:p14="http://schemas.microsoft.com/office/powerpoint/2010/main" val="1242856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0C8DE0-FBB2-4AC2-AAAE-2B56E27B277E}" type="slidenum">
              <a:rPr lang="en-US"/>
              <a:t>8</a:t>
            </a:fld>
            <a:endParaRPr lang="en-US"/>
          </a:p>
        </p:txBody>
      </p:sp>
    </p:spTree>
    <p:extLst>
      <p:ext uri="{BB962C8B-B14F-4D97-AF65-F5344CB8AC3E}">
        <p14:creationId xmlns:p14="http://schemas.microsoft.com/office/powerpoint/2010/main" val="152293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0C8DE0-FBB2-4AC2-AAAE-2B56E27B277E}" type="slidenum">
              <a:rPr lang="en-US"/>
              <a:t>9</a:t>
            </a:fld>
            <a:endParaRPr lang="en-US"/>
          </a:p>
        </p:txBody>
      </p:sp>
    </p:spTree>
    <p:extLst>
      <p:ext uri="{BB962C8B-B14F-4D97-AF65-F5344CB8AC3E}">
        <p14:creationId xmlns:p14="http://schemas.microsoft.com/office/powerpoint/2010/main" val="34575621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10/11/2015</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10/11/2015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10/11/2015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10/11/2015</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10/11/2015</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10/11/2015</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10/11/2015</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5.xml"/><Relationship Id="rId6" Type="http://schemas.openxmlformats.org/officeDocument/2006/relationships/hyperlink" Target="http://.org" TargetMode="External"/><Relationship Id="rId5" Type="http://schemas.openxmlformats.org/officeDocument/2006/relationships/hyperlink" Target="http://thecenterforexceptionalfamilies" TargetMode="External"/><Relationship Id="rId4" Type="http://schemas.openxmlformats.org/officeDocument/2006/relationships/hyperlink" Target="mailto:frances.johnson@thecenterforexceptionalfamilies.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s-ES" sz="4400" dirty="0">
                <a:solidFill>
                  <a:srgbClr val="FF0000"/>
                </a:solidFill>
                <a:latin typeface="Segoe UI" charset="0"/>
              </a:rPr>
              <a:t>La Ley de Educación  Para Personas Con Discapacidad</a:t>
            </a:r>
            <a:endParaRPr lang="EN-US" sz="4400" dirty="0">
              <a:solidFill>
                <a:srgbClr val="FF0000"/>
              </a:solidFill>
              <a:latin typeface="Segoe UI" charset="0"/>
            </a:endParaRPr>
          </a:p>
        </p:txBody>
      </p:sp>
      <p:sp>
        <p:nvSpPr>
          <p:cNvPr id="3" name="Subtitle 2"/>
          <p:cNvSpPr>
            <a:spLocks noGrp="1"/>
          </p:cNvSpPr>
          <p:nvPr>
            <p:ph type="subTitle" idx="1"/>
          </p:nvPr>
        </p:nvSpPr>
        <p:spPr/>
        <p:txBody>
          <a:bodyPr vert="horz" lIns="91440" tIns="45720" rIns="91440" bIns="45720" rtlCol="0" anchor="t">
            <a:normAutofit fontScale="92500"/>
          </a:bodyPr>
          <a:lstStyle/>
          <a:p>
            <a:r>
              <a:rPr lang="en-US" sz="3600" dirty="0">
                <a:solidFill>
                  <a:srgbClr val="FFFFFF"/>
                </a:solidFill>
                <a:latin typeface="Arial" charset="0"/>
              </a:rPr>
              <a:t>Individuals with Disabilities Education Act (IDEA)</a:t>
            </a:r>
          </a:p>
          <a:p>
            <a:endParaRPr lang="EN-US"/>
          </a:p>
        </p:txBody>
      </p:sp>
    </p:spTree>
    <p:extLst>
      <p:ext uri="{BB962C8B-B14F-4D97-AF65-F5344CB8AC3E}">
        <p14:creationId xmlns:p14="http://schemas.microsoft.com/office/powerpoint/2010/main" val="3402371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Seis principios fundamentales</a:t>
            </a:r>
            <a:endParaRPr lang="en-US">
              <a:solidFill>
                <a:srgbClr val="FFFFFF"/>
              </a:solidFill>
              <a:latin typeface="Century Gothic"/>
            </a:endParaRPr>
          </a:p>
        </p:txBody>
      </p:sp>
      <p:sp>
        <p:nvSpPr>
          <p:cNvPr id="3" name="Content Placeholder 2"/>
          <p:cNvSpPr>
            <a:spLocks noGrp="1"/>
          </p:cNvSpPr>
          <p:nvPr>
            <p:ph idx="1"/>
          </p:nvPr>
        </p:nvSpPr>
        <p:spPr>
          <a:xfrm>
            <a:off x="284163" y="2030413"/>
            <a:ext cx="11658600" cy="4351891"/>
          </a:xfrm>
        </p:spPr>
        <p:txBody>
          <a:bodyPr vert="horz" lIns="91440" tIns="45720" rIns="91440" bIns="45720" rtlCol="0" anchor="t">
            <a:normAutofit fontScale="55000" lnSpcReduction="20000"/>
          </a:bodyPr>
          <a:lstStyle/>
          <a:p>
            <a:pPr marL="0" indent="0">
              <a:buNone/>
            </a:pPr>
            <a:r>
              <a:rPr lang="es-ES" sz="4000" dirty="0">
                <a:solidFill>
                  <a:srgbClr val="FFFFFF"/>
                </a:solidFill>
                <a:latin typeface="Segoe UI" charset="0"/>
              </a:rPr>
              <a:t>5. </a:t>
            </a:r>
            <a:r>
              <a:rPr lang="es-ES" sz="4400" dirty="0">
                <a:solidFill>
                  <a:srgbClr val="FFFFFF"/>
                </a:solidFill>
                <a:latin typeface="Segoe UI" charset="0"/>
              </a:rPr>
              <a:t> La IDEA tiene una disposición especial para la "participacion de los padres en las decisiones de colocación." Bajo esta estipulación, las agencias educativas estatales y los consejos escolares locales deben asegurarse de que los padres de un niño con una discapacidad sean miembros de cualquier grupo que toma las decisiones con respecto a la colocación y LRE de ese niño.</a:t>
            </a:r>
            <a:endParaRPr lang="en-US" sz="4400" dirty="0">
              <a:solidFill>
                <a:srgbClr val="FFFFFF"/>
              </a:solidFill>
              <a:latin typeface="Segoe UI" charset="0"/>
            </a:endParaRPr>
          </a:p>
          <a:p>
            <a:pPr marL="0" indent="0">
              <a:buNone/>
            </a:pPr>
            <a:r>
              <a:rPr lang="es-ES" sz="4000" dirty="0">
                <a:solidFill>
                  <a:srgbClr val="FFFFFF"/>
                </a:solidFill>
                <a:latin typeface="Segoe UI" charset="0"/>
              </a:rPr>
              <a:t/>
            </a:r>
            <a:br>
              <a:rPr lang="es-ES" sz="4000" dirty="0">
                <a:solidFill>
                  <a:srgbClr val="FFFFFF"/>
                </a:solidFill>
                <a:latin typeface="Segoe UI" charset="0"/>
              </a:rPr>
            </a:br>
            <a:endParaRPr lang="es-ES" sz="4000" dirty="0">
              <a:solidFill>
                <a:srgbClr val="FFFFFF"/>
              </a:solidFill>
              <a:latin typeface="Segoe UI" charset="0"/>
            </a:endParaRPr>
          </a:p>
          <a:p>
            <a:pPr marL="0" indent="0">
              <a:buNone/>
            </a:pPr>
            <a:r>
              <a:rPr lang="es-ES" sz="4400" dirty="0">
                <a:solidFill>
                  <a:srgbClr val="FFFFFF"/>
                </a:solidFill>
                <a:latin typeface="Segoe UI" charset="0"/>
              </a:rPr>
              <a:t>Los padres tienen el derecho a la igualdad de participación en este proceso y tienen derecho a la notificación de una evaluación planificada, acceso a materiales de planificación y evaluación y la participación en todas las reuniones con respecto a la ubicacion de su hijo. Además, los padres conservan el derecho a rechazar más evaluación de su niño. Estudiantes y padres deben ser invitados a reuniones del IEP, y la IDEA establece explicitamente un papel para los padres como participantes iguales y toma de decisiones.</a:t>
            </a:r>
          </a:p>
          <a:p>
            <a:pPr marL="0" indent="0">
              <a:buNone/>
            </a:pPr>
            <a:endParaRPr lang="en-US" sz="4000" dirty="0">
              <a:solidFill>
                <a:srgbClr val="FFFFFF"/>
              </a:solidFill>
              <a:latin typeface="Segoe UI" charset="0"/>
            </a:endParaRPr>
          </a:p>
        </p:txBody>
      </p:sp>
    </p:spTree>
    <p:extLst>
      <p:ext uri="{BB962C8B-B14F-4D97-AF65-F5344CB8AC3E}">
        <p14:creationId xmlns:p14="http://schemas.microsoft.com/office/powerpoint/2010/main" val="3172120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Seis principios fundamentales</a:t>
            </a:r>
            <a:endParaRPr lang="en-US">
              <a:solidFill>
                <a:srgbClr val="FFFFFF"/>
              </a:solidFill>
              <a:latin typeface="Century Gothic"/>
            </a:endParaRPr>
          </a:p>
        </p:txBody>
      </p:sp>
      <p:sp>
        <p:nvSpPr>
          <p:cNvPr id="3" name="Content Placeholder 2"/>
          <p:cNvSpPr>
            <a:spLocks noGrp="1"/>
          </p:cNvSpPr>
          <p:nvPr>
            <p:ph idx="1"/>
          </p:nvPr>
        </p:nvSpPr>
        <p:spPr>
          <a:xfrm>
            <a:off x="284163" y="2193925"/>
            <a:ext cx="11658296" cy="4024313"/>
          </a:xfrm>
        </p:spPr>
        <p:txBody>
          <a:bodyPr vert="horz" lIns="91440" tIns="45720" rIns="91440" bIns="45720" rtlCol="0" anchor="t">
            <a:normAutofit fontScale="62500" lnSpcReduction="20000"/>
          </a:bodyPr>
          <a:lstStyle/>
          <a:p>
            <a:pPr marL="0" indent="0">
              <a:buNone/>
            </a:pPr>
            <a:r>
              <a:rPr lang="es-ES" sz="4000" dirty="0">
                <a:solidFill>
                  <a:srgbClr val="FFFFFF"/>
                </a:solidFill>
                <a:latin typeface="Segoe UI" charset="0"/>
              </a:rPr>
              <a:t>6. Finalmente, la IDEA establece las garantías procesales para ayudar a los padres y los estudiantes hacer valer sus derechos bajo la ley federal. El propósito principal de este requisito es doble: medidas de seguridad protegen a los padres acceso a información sobre ubicación y planificación de la transición; y procedimientos se ponen en práctica para resolver los desacuerdos entre los padres y las escuelas con respecto a la colocacion de un estudiante.</a:t>
            </a:r>
            <a:endParaRPr lang="en-US" sz="4000" dirty="0">
              <a:solidFill>
                <a:srgbClr val="FFFFFF"/>
              </a:solidFill>
              <a:latin typeface="Segoe UI" charset="0"/>
            </a:endParaRPr>
          </a:p>
          <a:p>
            <a:pPr marL="0" indent="0">
              <a:buNone/>
            </a:pPr>
            <a:r>
              <a:rPr lang="es-ES" sz="4000" dirty="0">
                <a:solidFill>
                  <a:srgbClr val="444444"/>
                </a:solidFill>
                <a:latin typeface="Segoe UI" charset="0"/>
              </a:rPr>
              <a:t/>
            </a:r>
            <a:br>
              <a:rPr lang="es-ES" sz="4000" dirty="0">
                <a:solidFill>
                  <a:srgbClr val="444444"/>
                </a:solidFill>
                <a:latin typeface="Segoe UI" charset="0"/>
              </a:rPr>
            </a:br>
            <a:endParaRPr lang="es-ES" sz="4000" dirty="0">
              <a:solidFill>
                <a:srgbClr val="444444"/>
              </a:solidFill>
              <a:latin typeface="Segoe UI" charset="0"/>
            </a:endParaRPr>
          </a:p>
          <a:p>
            <a:pPr marL="0" indent="0">
              <a:buNone/>
            </a:pPr>
            <a:r>
              <a:rPr lang="es-ES" sz="4000" dirty="0">
                <a:solidFill>
                  <a:srgbClr val="FFFFFF"/>
                </a:solidFill>
                <a:latin typeface="Segoe UI" charset="0"/>
              </a:rPr>
              <a:t>Bajo el salvaguardias de procedimiento de IDEA, los padres tienen derecho a revisar todos los registros educativos pertenecientes a sus hijos, recibir  notificaciones antes de las reuniones de evaluación, la colocación o la identificación de su niño y para obtener una evaluación educativa independiente (IEE) para su examen en esas reuniones.</a:t>
            </a:r>
          </a:p>
          <a:p>
            <a:pPr marL="0" indent="0">
              <a:buNone/>
            </a:pPr>
            <a:endParaRPr lang="en-US" sz="4000" dirty="0">
              <a:solidFill>
                <a:srgbClr val="FFFFFF"/>
              </a:solidFill>
              <a:latin typeface="Segoe UI" charset="0"/>
            </a:endParaRPr>
          </a:p>
          <a:p>
            <a:pPr marL="0" indent="0">
              <a:buNone/>
            </a:pPr>
            <a:endParaRPr lang="es-ES" sz="4000" dirty="0">
              <a:solidFill>
                <a:srgbClr val="FFFFFF"/>
              </a:solidFill>
              <a:latin typeface="Segoe UI" charset="0"/>
            </a:endParaRPr>
          </a:p>
        </p:txBody>
      </p:sp>
    </p:spTree>
    <p:extLst>
      <p:ext uri="{BB962C8B-B14F-4D97-AF65-F5344CB8AC3E}">
        <p14:creationId xmlns:p14="http://schemas.microsoft.com/office/powerpoint/2010/main" val="4215584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solidFill>
                  <a:srgbClr val="FFFFFF"/>
                </a:solidFill>
                <a:latin typeface="Segoe UI" charset="0"/>
              </a:rPr>
              <a:t>Servicios bajo IDEA: Quién es elegible</a:t>
            </a:r>
            <a:endParaRPr lang="en-US" dirty="0">
              <a:solidFill>
                <a:srgbClr val="FFFFFF"/>
              </a:solidFill>
              <a:latin typeface="Segoe UI" charset="0"/>
            </a:endParaRPr>
          </a:p>
        </p:txBody>
      </p:sp>
      <p:sp>
        <p:nvSpPr>
          <p:cNvPr id="3" name="Content Placeholder 2"/>
          <p:cNvSpPr>
            <a:spLocks noGrp="1"/>
          </p:cNvSpPr>
          <p:nvPr>
            <p:ph idx="1"/>
          </p:nvPr>
        </p:nvSpPr>
        <p:spPr/>
        <p:txBody>
          <a:bodyPr>
            <a:normAutofit fontScale="92500"/>
          </a:bodyPr>
          <a:lstStyle/>
          <a:p>
            <a:pPr marL="457200" indent="-457200">
              <a:buFont typeface="+mj-lt"/>
              <a:buAutoNum type="arabicPeriod"/>
            </a:pPr>
            <a:r>
              <a:rPr lang="en-US" dirty="0">
                <a:solidFill>
                  <a:srgbClr val="FFFFFF"/>
                </a:solidFill>
                <a:latin typeface="Segoe UI" charset="0"/>
              </a:rPr>
              <a:t>Autismo</a:t>
            </a:r>
          </a:p>
          <a:p>
            <a:pPr marL="457200" indent="-457200">
              <a:buFont typeface="+mj-lt"/>
              <a:buAutoNum type="arabicPeriod"/>
            </a:pPr>
            <a:r>
              <a:rPr lang="en-US" dirty="0">
                <a:solidFill>
                  <a:srgbClr val="FFFFFF"/>
                </a:solidFill>
                <a:latin typeface="Segoe UI" charset="0"/>
              </a:rPr>
              <a:t>Sordo-ceguera</a:t>
            </a:r>
          </a:p>
          <a:p>
            <a:pPr marL="457200" indent="-457200">
              <a:buFont typeface="+mj-lt"/>
              <a:buAutoNum type="arabicPeriod"/>
            </a:pPr>
            <a:r>
              <a:rPr lang="en-US" dirty="0">
                <a:solidFill>
                  <a:srgbClr val="FFFFFF"/>
                </a:solidFill>
                <a:latin typeface="Segoe UI" charset="0"/>
              </a:rPr>
              <a:t>Sordera</a:t>
            </a:r>
          </a:p>
          <a:p>
            <a:pPr marL="457200" indent="-457200">
              <a:buFont typeface="+mj-lt"/>
              <a:buAutoNum type="arabicPeriod"/>
            </a:pPr>
            <a:r>
              <a:rPr lang="en-US" dirty="0">
                <a:solidFill>
                  <a:srgbClr val="FFFFFF"/>
                </a:solidFill>
                <a:latin typeface="Segoe UI" charset="0"/>
              </a:rPr>
              <a:t>Disturbio emocional</a:t>
            </a:r>
          </a:p>
          <a:p>
            <a:pPr marL="457200" indent="-457200">
              <a:buFont typeface="+mj-lt"/>
              <a:buAutoNum type="arabicPeriod"/>
            </a:pPr>
            <a:r>
              <a:rPr lang="en-US" dirty="0">
                <a:solidFill>
                  <a:srgbClr val="FFFFFF"/>
                </a:solidFill>
                <a:latin typeface="Segoe UI" charset="0"/>
              </a:rPr>
              <a:t>Deterioro de oído</a:t>
            </a:r>
          </a:p>
          <a:p>
            <a:pPr marL="457200" indent="-457200">
              <a:buFont typeface="+mj-lt"/>
              <a:buAutoNum type="arabicPeriod"/>
            </a:pPr>
            <a:r>
              <a:rPr lang="en-US" dirty="0">
                <a:solidFill>
                  <a:srgbClr val="FFFFFF"/>
                </a:solidFill>
                <a:latin typeface="Segoe UI" charset="0"/>
              </a:rPr>
              <a:t>Discapacidad intelectual</a:t>
            </a:r>
          </a:p>
          <a:p>
            <a:pPr marL="457200" indent="-457200">
              <a:buFont typeface="+mj-lt"/>
              <a:buAutoNum type="arabicPeriod"/>
            </a:pPr>
            <a:r>
              <a:rPr lang="en-US" dirty="0">
                <a:solidFill>
                  <a:srgbClr val="FFFFFF"/>
                </a:solidFill>
                <a:latin typeface="Segoe UI" charset="0"/>
              </a:rPr>
              <a:t>Discapacidades </a:t>
            </a:r>
            <a:r>
              <a:rPr lang="en-US" dirty="0" err="1">
                <a:solidFill>
                  <a:srgbClr val="FFFFFF"/>
                </a:solidFill>
                <a:latin typeface="Segoe UI" charset="0"/>
              </a:rPr>
              <a:t>múltiples</a:t>
            </a:r>
            <a:endParaRPr lang="en-US" dirty="0">
              <a:solidFill>
                <a:srgbClr val="FFFFFF"/>
              </a:solidFill>
              <a:latin typeface="Segoe UI" charset="0"/>
            </a:endParaRPr>
          </a:p>
          <a:p>
            <a:pPr marL="457200" indent="-457200">
              <a:buFont typeface="+mj-lt"/>
              <a:buAutoNum type="arabicPeriod"/>
            </a:pPr>
            <a:r>
              <a:rPr lang="en-US" dirty="0" err="1">
                <a:solidFill>
                  <a:srgbClr val="FFFFFF"/>
                </a:solidFill>
                <a:latin typeface="Segoe UI" charset="0"/>
              </a:rPr>
              <a:t>Debilitación</a:t>
            </a:r>
            <a:r>
              <a:rPr lang="en-US" dirty="0">
                <a:solidFill>
                  <a:srgbClr val="FFFFFF"/>
                </a:solidFill>
                <a:latin typeface="Segoe UI" charset="0"/>
              </a:rPr>
              <a:t> </a:t>
            </a:r>
            <a:r>
              <a:rPr lang="en-US" dirty="0" err="1">
                <a:solidFill>
                  <a:srgbClr val="FFFFFF"/>
                </a:solidFill>
                <a:latin typeface="Segoe UI" charset="0"/>
              </a:rPr>
              <a:t>ortopédica</a:t>
            </a:r>
            <a:endParaRPr lang="en-US" dirty="0">
              <a:solidFill>
                <a:srgbClr val="FFFFFF"/>
              </a:solidFill>
              <a:latin typeface="Segoe UI" charset="0"/>
            </a:endParaRPr>
          </a:p>
          <a:p>
            <a:pPr marL="457200" indent="-457200">
              <a:buFont typeface="+mj-lt"/>
              <a:buAutoNum type="arabicPeriod"/>
            </a:pPr>
            <a:r>
              <a:rPr lang="es-ES" dirty="0">
                <a:solidFill>
                  <a:srgbClr val="FFFFFF"/>
                </a:solidFill>
                <a:latin typeface="Segoe UI" charset="0"/>
              </a:rPr>
              <a:t>Otros deterioro de la salud (incluyendo TDAH)</a:t>
            </a:r>
            <a:endParaRPr lang="en-US" dirty="0">
              <a:solidFill>
                <a:srgbClr val="FFFFFF"/>
              </a:solidFill>
              <a:latin typeface="Segoe UI" charset="0"/>
            </a:endParaRPr>
          </a:p>
          <a:p>
            <a:pPr marL="457200" indent="-457200">
              <a:buFont typeface="+mj-lt"/>
              <a:buAutoNum type="arabicPeriod"/>
            </a:pPr>
            <a:r>
              <a:rPr lang="en-US" dirty="0">
                <a:solidFill>
                  <a:srgbClr val="FFFFFF"/>
                </a:solidFill>
                <a:latin typeface="Segoe UI" charset="0"/>
              </a:rPr>
              <a:t>Problemas de aprendizaje </a:t>
            </a:r>
            <a:r>
              <a:rPr lang="en-US" dirty="0" err="1">
                <a:solidFill>
                  <a:srgbClr val="FFFFFF"/>
                </a:solidFill>
                <a:latin typeface="Segoe UI" charset="0"/>
              </a:rPr>
              <a:t>específico</a:t>
            </a:r>
            <a:r>
              <a:rPr lang="es-ES" dirty="0">
                <a:solidFill>
                  <a:srgbClr val="FFFFFF"/>
                </a:solidFill>
                <a:latin typeface="Segoe UI" charset="0"/>
              </a:rPr>
              <a:t> (incluyendo la dislexia, la discalculia y la disgrafía, entre otros)</a:t>
            </a:r>
            <a:endParaRPr lang="en-US" dirty="0">
              <a:solidFill>
                <a:srgbClr val="FFFFFF"/>
              </a:solidFill>
              <a:latin typeface="Segoe UI" charset="0"/>
            </a:endParaRPr>
          </a:p>
          <a:p>
            <a:pPr marL="457200" indent="-457200">
              <a:buFont typeface="+mj-lt"/>
              <a:buAutoNum type="arabicPeriod"/>
            </a:pPr>
            <a:r>
              <a:rPr lang="es-ES" dirty="0">
                <a:solidFill>
                  <a:srgbClr val="FFFFFF"/>
                </a:solidFill>
                <a:latin typeface="Segoe UI" charset="0"/>
              </a:rPr>
              <a:t>Deterioro del lenguaje o en el</a:t>
            </a:r>
            <a:endParaRPr lang="en-US" dirty="0">
              <a:solidFill>
                <a:srgbClr val="FFFFFF"/>
              </a:solidFill>
              <a:latin typeface="Segoe UI" charset="0"/>
            </a:endParaRPr>
          </a:p>
          <a:p>
            <a:pPr marL="457200" indent="-457200">
              <a:buFont typeface="+mj-lt"/>
              <a:buAutoNum type="arabicPeriod"/>
            </a:pPr>
            <a:r>
              <a:rPr lang="en-US" dirty="0" err="1">
                <a:solidFill>
                  <a:srgbClr val="FFFFFF"/>
                </a:solidFill>
                <a:latin typeface="Segoe UI" charset="0"/>
              </a:rPr>
              <a:t>Lesión</a:t>
            </a:r>
            <a:r>
              <a:rPr lang="en-US" dirty="0">
                <a:solidFill>
                  <a:srgbClr val="FFFFFF"/>
                </a:solidFill>
                <a:latin typeface="Segoe UI" charset="0"/>
              </a:rPr>
              <a:t> cerebral </a:t>
            </a:r>
            <a:r>
              <a:rPr lang="en-US" dirty="0" err="1">
                <a:solidFill>
                  <a:srgbClr val="FFFFFF"/>
                </a:solidFill>
                <a:latin typeface="Segoe UI" charset="0"/>
              </a:rPr>
              <a:t>traumática</a:t>
            </a:r>
            <a:endParaRPr lang="en-US" dirty="0">
              <a:solidFill>
                <a:srgbClr val="FFFFFF"/>
              </a:solidFill>
              <a:latin typeface="Segoe UI" charset="0"/>
            </a:endParaRPr>
          </a:p>
          <a:p>
            <a:pPr marL="457200" indent="-457200">
              <a:buFont typeface="+mj-lt"/>
              <a:buAutoNum type="arabicPeriod"/>
            </a:pPr>
            <a:r>
              <a:rPr lang="en-US" dirty="0">
                <a:solidFill>
                  <a:srgbClr val="FFFFFF"/>
                </a:solidFill>
                <a:latin typeface="Segoe UI" charset="0"/>
              </a:rPr>
              <a:t>Discapacidad visual, incluyendo ceguera</a:t>
            </a:r>
          </a:p>
          <a:p>
            <a:endParaRPr lang="en-US" dirty="0"/>
          </a:p>
        </p:txBody>
      </p:sp>
      <p:sp>
        <p:nvSpPr>
          <p:cNvPr id="4" name="Text Placeholder 3"/>
          <p:cNvSpPr>
            <a:spLocks noGrp="1"/>
          </p:cNvSpPr>
          <p:nvPr>
            <p:ph type="body" sz="half" idx="2"/>
          </p:nvPr>
        </p:nvSpPr>
        <p:spPr>
          <a:xfrm>
            <a:off x="570953" y="3119887"/>
            <a:ext cx="4114800" cy="3094485"/>
          </a:xfrm>
        </p:spPr>
        <p:txBody>
          <a:bodyPr vert="horz" lIns="91440" tIns="45720" rIns="91440" bIns="45720" rtlCol="0" anchor="t">
            <a:normAutofit lnSpcReduction="10000"/>
          </a:bodyPr>
          <a:lstStyle/>
          <a:p>
            <a:r>
              <a:rPr lang="es-ES" sz="2400" dirty="0">
                <a:solidFill>
                  <a:srgbClr val="FFFFFF"/>
                </a:solidFill>
                <a:latin typeface="Segoe UI" charset="0"/>
              </a:rPr>
              <a:t>No todos los niños con problemas de aprendizaje y atención es elegible para servicios de educación especial bajo IDEA.</a:t>
            </a:r>
            <a:r>
              <a:rPr lang="en-US" sz="2400" dirty="0">
                <a:solidFill>
                  <a:srgbClr val="FFFFFF"/>
                </a:solidFill>
                <a:latin typeface="Segoe UI" charset="0"/>
              </a:rPr>
              <a:t> En </a:t>
            </a:r>
            <a:r>
              <a:rPr lang="es-ES" sz="2400" dirty="0">
                <a:solidFill>
                  <a:srgbClr val="FFFFFF"/>
                </a:solidFill>
                <a:latin typeface="Segoe UI" charset="0"/>
              </a:rPr>
              <a:t>primer lugar, un niño debe encontrarse con unos de los 13 tipos de discapacidades que se cubren en la IDEA.   Ellos son</a:t>
            </a:r>
            <a:r>
              <a:rPr lang="es-ES" dirty="0">
                <a:solidFill>
                  <a:srgbClr val="FFFFFF"/>
                </a:solidFill>
                <a:latin typeface="Segoe UI" charset="0"/>
              </a:rPr>
              <a:t>:</a:t>
            </a:r>
            <a:endParaRPr lang="en-US" dirty="0">
              <a:solidFill>
                <a:srgbClr val="FFFFFF"/>
              </a:solidFill>
              <a:latin typeface="Segoe UI" charset="0"/>
            </a:endParaRPr>
          </a:p>
        </p:txBody>
      </p:sp>
    </p:spTree>
    <p:extLst>
      <p:ext uri="{BB962C8B-B14F-4D97-AF65-F5344CB8AC3E}">
        <p14:creationId xmlns:p14="http://schemas.microsoft.com/office/powerpoint/2010/main" val="812061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9413" y="-29254"/>
            <a:ext cx="11631612" cy="7552417"/>
          </a:xfrm>
          <a:prstGeom prst="rect">
            <a:avLst/>
          </a:prstGeom>
        </p:spPr>
        <p:txBody>
          <a:bodyPr rtlCol="0">
            <a:spAutoFit/>
          </a:bodyPr>
          <a:lstStyle/>
          <a:p>
            <a:r>
              <a:rPr lang="es-ES" sz="4000" dirty="0">
                <a:solidFill>
                  <a:srgbClr val="FFFFFF"/>
                </a:solidFill>
                <a:latin typeface="Segoe UI" charset="0"/>
              </a:rPr>
              <a:t>Los niños con discapacidad no califican automáticamente para los servicios de educación especial, aunque. Para ser elegible, el estudiante debe:</a:t>
            </a:r>
            <a:endParaRPr lang="en-US" sz="4000" dirty="0">
              <a:solidFill>
                <a:srgbClr val="FFFFFF"/>
              </a:solidFill>
              <a:latin typeface="Segoe UI" charset="0"/>
            </a:endParaRPr>
          </a:p>
          <a:p>
            <a:r>
              <a:rPr lang="en-US" dirty="0">
                <a:solidFill>
                  <a:srgbClr val="444444"/>
                </a:solidFill>
                <a:latin typeface="Segoe UI" charset="0"/>
              </a:rPr>
              <a:t/>
            </a:r>
            <a:br>
              <a:rPr lang="en-US" dirty="0">
                <a:solidFill>
                  <a:srgbClr val="444444"/>
                </a:solidFill>
                <a:latin typeface="Segoe UI" charset="0"/>
              </a:rPr>
            </a:br>
            <a:endParaRPr lang="en-US" dirty="0">
              <a:solidFill>
                <a:srgbClr val="444444"/>
              </a:solidFill>
              <a:latin typeface="Segoe UI" charset="0"/>
            </a:endParaRPr>
          </a:p>
          <a:p>
            <a:pPr marL="571500" indent="-571500">
              <a:buFont typeface="Arial" panose="020B0604020202020204" pitchFamily="34" charset="0"/>
              <a:buChar char="•"/>
            </a:pPr>
            <a:r>
              <a:rPr lang="es-ES" sz="4000" dirty="0">
                <a:solidFill>
                  <a:srgbClr val="FFFFFF"/>
                </a:solidFill>
                <a:latin typeface="Segoe UI" charset="0"/>
              </a:rPr>
              <a:t>Tiene una discapacidad y, como resultado de esa incapacidad...</a:t>
            </a:r>
            <a:endParaRPr lang="en-US" sz="4000" dirty="0">
              <a:solidFill>
                <a:srgbClr val="FFFFFF"/>
              </a:solidFill>
              <a:latin typeface="Segoe UI" charset="0"/>
            </a:endParaRPr>
          </a:p>
          <a:p>
            <a:pPr marL="571500" indent="-571500">
              <a:buFont typeface="Arial" panose="020B0604020202020204" pitchFamily="34" charset="0"/>
              <a:buChar char="•"/>
            </a:pPr>
            <a:r>
              <a:rPr lang="es-ES" sz="4000" dirty="0">
                <a:solidFill>
                  <a:srgbClr val="FFFFFF"/>
                </a:solidFill>
                <a:latin typeface="Segoe UI" charset="0"/>
              </a:rPr>
              <a:t>Necesidades educativas especiales para avanzar en la escuela</a:t>
            </a:r>
            <a:endParaRPr lang="en-US" sz="4000" dirty="0">
              <a:solidFill>
                <a:srgbClr val="FFFFFF"/>
              </a:solidFill>
              <a:latin typeface="Segoe UI" charset="0"/>
            </a:endParaRPr>
          </a:p>
          <a:p>
            <a:r>
              <a:rPr lang="es-ES" sz="4000" dirty="0">
                <a:latin typeface="Segoe UI"/>
              </a:rPr>
              <a:t>¿Que puede hacer usted para que su niño/a pueda recibir servicios bajo la ley IDEA?</a:t>
            </a:r>
            <a:endParaRPr lang="en-US" sz="4000" dirty="0">
              <a:latin typeface="Segoe UI"/>
            </a:endParaRPr>
          </a:p>
          <a:p>
            <a:endParaRPr lang="es-ES" dirty="0"/>
          </a:p>
          <a:p>
            <a:endParaRPr lang="es-ES" dirty="0"/>
          </a:p>
        </p:txBody>
      </p:sp>
    </p:spTree>
    <p:extLst>
      <p:ext uri="{BB962C8B-B14F-4D97-AF65-F5344CB8AC3E}">
        <p14:creationId xmlns:p14="http://schemas.microsoft.com/office/powerpoint/2010/main" val="363014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FF"/>
                </a:solidFill>
                <a:latin typeface="Segoe UI" charset="0"/>
              </a:rPr>
              <a:t>El primer paso para el </a:t>
            </a:r>
            <a:r>
              <a:rPr lang="es-ES" dirty="0">
                <a:solidFill>
                  <a:srgbClr val="FFFFFF"/>
                </a:solidFill>
                <a:latin typeface="Segoe UI" charset="0"/>
              </a:rPr>
              <a:t>acceso a servicios bajo IDEA: una evaluación</a:t>
            </a:r>
            <a:endParaRPr lang="en-US" dirty="0">
              <a:solidFill>
                <a:srgbClr val="FFFFFF"/>
              </a:solidFill>
              <a:latin typeface="Segoe UI" charset="0"/>
            </a:endParaRPr>
          </a:p>
        </p:txBody>
      </p:sp>
      <p:sp>
        <p:nvSpPr>
          <p:cNvPr id="3" name="Content Placeholder 2"/>
          <p:cNvSpPr>
            <a:spLocks noGrp="1"/>
          </p:cNvSpPr>
          <p:nvPr>
            <p:ph idx="1"/>
          </p:nvPr>
        </p:nvSpPr>
        <p:spPr/>
        <p:txBody>
          <a:bodyPr vert="horz" lIns="91440" tIns="45720" rIns="91440" bIns="45720" rtlCol="0" anchor="t">
            <a:normAutofit lnSpcReduction="10000"/>
          </a:bodyPr>
          <a:lstStyle/>
          <a:p>
            <a:pPr marL="0" indent="0">
              <a:buNone/>
            </a:pPr>
            <a:r>
              <a:rPr lang="es-ES" sz="4000" dirty="0">
                <a:solidFill>
                  <a:srgbClr val="FFFFFF"/>
                </a:solidFill>
                <a:latin typeface="Segoe UI" charset="0"/>
              </a:rPr>
              <a:t>El primer paso para el acceso a servicios bajo IDEA: una evaluación de la escuela debe realizar una evaluación cuidadosa si sospecha que un  </a:t>
            </a:r>
            <a:r>
              <a:rPr lang="es-ES" sz="4000" dirty="0" err="1">
                <a:solidFill>
                  <a:srgbClr val="FFFFFF"/>
                </a:solidFill>
                <a:latin typeface="Segoe UI" charset="0"/>
              </a:rPr>
              <a:t>niño</a:t>
            </a:r>
            <a:r>
              <a:rPr lang="es-ES" sz="4000" dirty="0">
                <a:solidFill>
                  <a:srgbClr val="FFFFFF"/>
                </a:solidFill>
                <a:latin typeface="Segoe UI" charset="0"/>
              </a:rPr>
              <a:t> tiene una discapacidad. La evaluación no sólo  determina si un estudiante tiene una discapacidad.  También arroja luz sobre qué servicios y apoyo que el alumno necesite. </a:t>
            </a:r>
            <a:r>
              <a:rPr lang="es-ES" sz="4000" dirty="0">
                <a:solidFill>
                  <a:srgbClr val="444444"/>
                </a:solidFill>
                <a:latin typeface="Segoe UI" charset="0"/>
              </a:rPr>
              <a:t> </a:t>
            </a:r>
            <a:r>
              <a:rPr lang="en-US" dirty="0">
                <a:solidFill>
                  <a:srgbClr val="696969"/>
                </a:solidFill>
                <a:latin typeface="Arial"/>
              </a:rPr>
              <a:t> </a:t>
            </a:r>
          </a:p>
        </p:txBody>
      </p:sp>
    </p:spTree>
    <p:extLst>
      <p:ext uri="{BB962C8B-B14F-4D97-AF65-F5344CB8AC3E}">
        <p14:creationId xmlns:p14="http://schemas.microsoft.com/office/powerpoint/2010/main" val="685590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a:solidFill>
                  <a:srgbClr val="FFFFFF"/>
                </a:solidFill>
                <a:latin typeface="Segoe UI" charset="0"/>
              </a:rPr>
              <a:t>El siguiente paso: Conseguir un IEP</a:t>
            </a:r>
            <a:endParaRPr lang="en-US" dirty="0">
              <a:solidFill>
                <a:srgbClr val="FFFFFF"/>
              </a:solidFill>
              <a:latin typeface="Segoe UI" charset="0"/>
            </a:endParaRPr>
          </a:p>
        </p:txBody>
      </p:sp>
      <p:sp>
        <p:nvSpPr>
          <p:cNvPr id="3" name="Content Placeholder 2"/>
          <p:cNvSpPr>
            <a:spLocks noGrp="1"/>
          </p:cNvSpPr>
          <p:nvPr>
            <p:ph idx="1"/>
          </p:nvPr>
        </p:nvSpPr>
        <p:spPr/>
        <p:txBody>
          <a:bodyPr vert="horz" lIns="91440" tIns="45720" rIns="91440" bIns="45720" rtlCol="0" anchor="t">
            <a:normAutofit fontScale="92500" lnSpcReduction="10000"/>
          </a:bodyPr>
          <a:lstStyle/>
          <a:p>
            <a:pPr marL="0" indent="0">
              <a:buNone/>
            </a:pPr>
            <a:r>
              <a:rPr lang="es-ES" sz="4000" dirty="0">
                <a:solidFill>
                  <a:srgbClr val="FFFFFF"/>
                </a:solidFill>
                <a:latin typeface="Arial" charset="0"/>
              </a:rPr>
              <a:t>Si la evaluación muestra que un estudiante es elegible para educación especial, los padres trabajan con un equipo de la escuela para desarrollar un Programa de Educación Individualizado (por sus siglas, un: IEP). Un IEP es un documento legal que detalla las metas educativas de un niño(a), su discapacidad y los servicios y soporte que proporcionará la escuela.</a:t>
            </a:r>
            <a:r>
              <a:rPr lang="en-US" sz="4000" dirty="0">
                <a:solidFill>
                  <a:srgbClr val="696969"/>
                </a:solidFill>
                <a:latin typeface="Arial"/>
              </a:rPr>
              <a:t> </a:t>
            </a:r>
            <a:endParaRPr lang="en-US" dirty="0">
              <a:solidFill>
                <a:srgbClr val="696969"/>
              </a:solidFill>
              <a:latin typeface="Arial"/>
            </a:endParaRPr>
          </a:p>
        </p:txBody>
      </p:sp>
    </p:spTree>
    <p:extLst>
      <p:ext uri="{BB962C8B-B14F-4D97-AF65-F5344CB8AC3E}">
        <p14:creationId xmlns:p14="http://schemas.microsoft.com/office/powerpoint/2010/main" val="2711183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a:solidFill>
                  <a:srgbClr val="FFFFFF"/>
                </a:solidFill>
                <a:latin typeface="Segoe UI" charset="0"/>
              </a:rPr>
              <a:t>¿cual es la responsabilidad de los padres?</a:t>
            </a:r>
            <a:endParaRPr lang="en-US" dirty="0">
              <a:solidFill>
                <a:srgbClr val="FFFFFF"/>
              </a:solidFill>
              <a:latin typeface="Segoe UI" charset="0"/>
            </a:endParaRPr>
          </a:p>
        </p:txBody>
      </p:sp>
      <p:sp>
        <p:nvSpPr>
          <p:cNvPr id="3" name="Content Placeholder 2"/>
          <p:cNvSpPr>
            <a:spLocks noGrp="1"/>
          </p:cNvSpPr>
          <p:nvPr>
            <p:ph idx="1"/>
          </p:nvPr>
        </p:nvSpPr>
        <p:spPr>
          <a:xfrm>
            <a:off x="685800" y="2193925"/>
            <a:ext cx="10820400" cy="4418073"/>
          </a:xfrm>
        </p:spPr>
        <p:txBody>
          <a:bodyPr vert="horz" lIns="91440" tIns="45720" rIns="91440" bIns="45720" rtlCol="0" anchor="t">
            <a:normAutofit fontScale="62500" lnSpcReduction="20000"/>
          </a:bodyPr>
          <a:lstStyle/>
          <a:p>
            <a:pPr marL="0" indent="0">
              <a:buNone/>
            </a:pPr>
            <a:r>
              <a:rPr lang="es-ES" sz="4000" dirty="0">
                <a:solidFill>
                  <a:srgbClr val="FFFFFF"/>
                </a:solidFill>
                <a:latin typeface="Segoe UI" charset="0"/>
              </a:rPr>
              <a:t>Usted es el (la) defensor </a:t>
            </a:r>
            <a:r>
              <a:rPr lang="es-ES" sz="4000" dirty="0">
                <a:solidFill>
                  <a:srgbClr val="FFFFFF"/>
                </a:solidFill>
                <a:latin typeface="Segoe UI" charset="0"/>
              </a:rPr>
              <a:t>más importante de su niño(a). El IDEA le da una participación igual en las decisiones sobre la educación de su hijo. Una serie de garantías durante el proceso les protege sus derechos.</a:t>
            </a:r>
            <a:endParaRPr lang="en-US" sz="4000" dirty="0">
              <a:solidFill>
                <a:srgbClr val="FFFFFF"/>
              </a:solidFill>
              <a:latin typeface="Segoe UI" charset="0"/>
            </a:endParaRPr>
          </a:p>
          <a:p>
            <a:pPr marL="0" indent="0">
              <a:buNone/>
            </a:pPr>
            <a:r>
              <a:rPr lang="es-ES" sz="4000" dirty="0">
                <a:solidFill>
                  <a:srgbClr val="444444"/>
                </a:solidFill>
                <a:latin typeface="Segoe UI" charset="0"/>
              </a:rPr>
              <a:t/>
            </a:r>
            <a:br>
              <a:rPr lang="es-ES" sz="4000" dirty="0">
                <a:solidFill>
                  <a:srgbClr val="444444"/>
                </a:solidFill>
                <a:latin typeface="Segoe UI" charset="0"/>
              </a:rPr>
            </a:br>
            <a:endParaRPr lang="es-ES" sz="4000" dirty="0">
              <a:solidFill>
                <a:srgbClr val="444444"/>
              </a:solidFill>
              <a:latin typeface="Segoe UI" charset="0"/>
            </a:endParaRPr>
          </a:p>
          <a:p>
            <a:pPr marL="0" indent="0">
              <a:buNone/>
            </a:pPr>
            <a:r>
              <a:rPr lang="es-ES" sz="4000" dirty="0">
                <a:solidFill>
                  <a:srgbClr val="FFFFFF"/>
                </a:solidFill>
                <a:latin typeface="Segoe UI" charset="0"/>
              </a:rPr>
              <a:t>Trate de no desanimarse si el proceso parece complicado. Poco a poco, usted puede aprender más acerca de los derechos de su hijo. Considere hablar con otros padres en su comunidad. Su experiencia puede ayudar a guiarle. Usted también puede hablar con nuestra representadora bilingüe, </a:t>
            </a:r>
            <a:r>
              <a:rPr lang="es-ES" sz="4000" dirty="0" err="1">
                <a:solidFill>
                  <a:srgbClr val="FFFFFF"/>
                </a:solidFill>
                <a:latin typeface="Segoe UI" charset="0"/>
              </a:rPr>
              <a:t>Frances</a:t>
            </a:r>
            <a:r>
              <a:rPr lang="es-ES" sz="4000" dirty="0">
                <a:solidFill>
                  <a:srgbClr val="FFFFFF"/>
                </a:solidFill>
                <a:latin typeface="Segoe UI" charset="0"/>
              </a:rPr>
              <a:t> Johnson.  Ella le puede ayudar en el proceso de obtener el IEP, al igual, le puede asistir en atender a las juntas (reuniones) con el equipo de la escuela para asegurarse de que los derechos de usted y su hijo(a) sean considerados.  La próxima pantalla les da los detalles de contacto.</a:t>
            </a:r>
          </a:p>
          <a:p>
            <a:pPr marL="0" indent="0">
              <a:buNone/>
            </a:pPr>
            <a:r>
              <a:rPr lang="en-US" sz="4000" dirty="0">
                <a:solidFill>
                  <a:srgbClr val="696969"/>
                </a:solidFill>
                <a:latin typeface="Arial"/>
              </a:rPr>
              <a:t> </a:t>
            </a:r>
            <a:endParaRPr lang="es-ES" dirty="0">
              <a:solidFill>
                <a:srgbClr val="696969"/>
              </a:solidFill>
              <a:latin typeface="Arial"/>
            </a:endParaRPr>
          </a:p>
        </p:txBody>
      </p:sp>
    </p:spTree>
    <p:extLst>
      <p:ext uri="{BB962C8B-B14F-4D97-AF65-F5344CB8AC3E}">
        <p14:creationId xmlns:p14="http://schemas.microsoft.com/office/powerpoint/2010/main" val="3812006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 Centro para Familias Excepcionales</a:t>
            </a:r>
          </a:p>
        </p:txBody>
      </p:sp>
      <p:sp>
        <p:nvSpPr>
          <p:cNvPr id="3" name="Text Placeholder 2"/>
          <p:cNvSpPr>
            <a:spLocks noGrp="1"/>
          </p:cNvSpPr>
          <p:nvPr>
            <p:ph type="body" idx="1"/>
          </p:nvPr>
        </p:nvSpPr>
        <p:spPr>
          <a:xfrm>
            <a:off x="815960" y="2183802"/>
            <a:ext cx="5080000" cy="643440"/>
          </a:xfrm>
        </p:spPr>
        <p:txBody>
          <a:bodyPr/>
          <a:lstStyle/>
          <a:p>
            <a:pPr algn="ctr"/>
            <a:r>
              <a:rPr lang="en-US" dirty="0"/>
              <a:t>Nuestra Mision y Visión</a:t>
            </a:r>
          </a:p>
        </p:txBody>
      </p:sp>
      <p:pic>
        <p:nvPicPr>
          <p:cNvPr id="7" name="Content Placeholder 6" descr="TCEF logo.png"/>
          <p:cNvPicPr>
            <a:picLocks noGrp="1" noChangeAspect="1"/>
          </p:cNvPicPr>
          <p:nvPr>
            <p:ph sz="half" idx="2"/>
          </p:nvPr>
        </p:nvPicPr>
        <p:blipFill>
          <a:blip r:embed="rId3"/>
          <a:stretch>
            <a:fillRect/>
          </a:stretch>
        </p:blipFill>
        <p:spPr>
          <a:xfrm>
            <a:off x="1434751" y="373811"/>
            <a:ext cx="3171050" cy="1685514"/>
          </a:xfrm>
        </p:spPr>
      </p:pic>
      <p:sp>
        <p:nvSpPr>
          <p:cNvPr id="5" name="Text Placeholder 4"/>
          <p:cNvSpPr>
            <a:spLocks noGrp="1"/>
          </p:cNvSpPr>
          <p:nvPr>
            <p:ph type="body" sz="quarter" idx="3"/>
          </p:nvPr>
        </p:nvSpPr>
        <p:spPr>
          <a:xfrm>
            <a:off x="6253140" y="2212557"/>
            <a:ext cx="5105400" cy="610626"/>
          </a:xfrm>
        </p:spPr>
        <p:txBody>
          <a:bodyPr/>
          <a:lstStyle/>
          <a:p>
            <a:pPr algn="ctr"/>
            <a:r>
              <a:rPr lang="en-US" dirty="0"/>
              <a:t>Contactenos Hoy</a:t>
            </a:r>
          </a:p>
        </p:txBody>
      </p:sp>
      <p:sp>
        <p:nvSpPr>
          <p:cNvPr id="6" name="Content Placeholder 5"/>
          <p:cNvSpPr>
            <a:spLocks noGrp="1"/>
          </p:cNvSpPr>
          <p:nvPr>
            <p:ph sz="quarter" idx="4"/>
          </p:nvPr>
        </p:nvSpPr>
        <p:spPr>
          <a:xfrm>
            <a:off x="196850" y="2990888"/>
            <a:ext cx="5792788" cy="3725825"/>
          </a:xfrm>
        </p:spPr>
        <p:txBody>
          <a:bodyPr vert="horz" lIns="91440" tIns="45720" rIns="91440" bIns="45720" rtlCol="0" anchor="t">
            <a:normAutofit fontScale="55000" lnSpcReduction="20000"/>
          </a:bodyPr>
          <a:lstStyle/>
          <a:p>
            <a:pPr marL="0" indent="0">
              <a:buNone/>
            </a:pPr>
            <a:r>
              <a:rPr lang="es-ES" sz="2800" dirty="0">
                <a:latin typeface="Century Gothic" charset="0"/>
              </a:rPr>
              <a:t>     </a:t>
            </a:r>
            <a:r>
              <a:rPr lang="es-ES" sz="3200" dirty="0">
                <a:latin typeface="Century Gothic" charset="0"/>
              </a:rPr>
              <a:t>El centro para las familias excepcionales, inc. trabaja en colaboración con las familias y sus distritos escolares locales para promover un enfoque innovador para la prestacion de servicios de educación especial para personas con discapacidad. Nuestro objetivo es proporcionar la ayuda estatal a las familias, las escuelas, los educadores, los estudiantes en transición a la edad adulta y personas que buscan rendimiento escolar secundaria.</a:t>
            </a:r>
            <a:endParaRPr lang="en-US" sz="3200" dirty="0">
              <a:latin typeface="Century Gothic" charset="0"/>
            </a:endParaRPr>
          </a:p>
          <a:p>
            <a:pPr marL="0" indent="0">
              <a:buNone/>
            </a:pPr>
            <a:r>
              <a:rPr lang="es-ES" sz="3200" dirty="0">
                <a:latin typeface="Century Gothic" charset="0"/>
              </a:rPr>
              <a:t>      Nuestro centro (por sus siglas: TCEF) abogará por todas las personas en Arkansas para recibir una adecuada educación púbico y gratuita (por sus siglas: FAPE) como se indica en la Ley de Educación con Discapacidades (por sus siglas: IDEA).</a:t>
            </a:r>
            <a:endParaRPr lang="en-US" sz="3200" dirty="0">
              <a:latin typeface="Century Gothic" charset="0"/>
            </a:endParaRPr>
          </a:p>
          <a:p>
            <a:pPr marL="0" indent="0">
              <a:buNone/>
            </a:pPr>
            <a:r>
              <a:rPr lang="en-US" dirty="0"/>
              <a:t/>
            </a:r>
            <a:br>
              <a:rPr lang="en-US" dirty="0"/>
            </a:br>
            <a:endParaRPr lang="en-US" dirty="0"/>
          </a:p>
        </p:txBody>
      </p:sp>
      <p:sp>
        <p:nvSpPr>
          <p:cNvPr id="8" name="Content Placeholder 5"/>
          <p:cNvSpPr>
            <a:spLocks noGrp="1"/>
          </p:cNvSpPr>
          <p:nvPr>
            <p:ph sz="quarter" idx="4"/>
          </p:nvPr>
        </p:nvSpPr>
        <p:spPr>
          <a:xfrm>
            <a:off x="6088063" y="2974975"/>
            <a:ext cx="6023035" cy="3446463"/>
          </a:xfrm>
        </p:spPr>
        <p:txBody>
          <a:bodyPr vert="horz" lIns="91440" tIns="45720" rIns="91440" bIns="45720" rtlCol="0" anchor="t">
            <a:normAutofit/>
          </a:bodyPr>
          <a:lstStyle/>
          <a:p>
            <a:pPr marL="0" indent="0">
              <a:buNone/>
            </a:pPr>
            <a:r>
              <a:rPr lang="en-US" dirty="0"/>
              <a:t>Nuestra representadora de servicios    multi-cultural y bilingue está aqui para ayudarle.  </a:t>
            </a:r>
          </a:p>
          <a:p>
            <a:pPr marL="0" indent="0">
              <a:buNone/>
            </a:pPr>
            <a:r>
              <a:rPr lang="en-US" dirty="0"/>
              <a:t>Llame a Frances Johnson</a:t>
            </a:r>
          </a:p>
          <a:p>
            <a:pPr marL="0" indent="0">
              <a:buNone/>
            </a:pPr>
            <a:r>
              <a:rPr lang="en-US" dirty="0"/>
              <a:t>501-398-1646 (celular) </a:t>
            </a:r>
          </a:p>
          <a:p>
            <a:pPr marL="0" indent="0">
              <a:buNone/>
            </a:pPr>
            <a:r>
              <a:rPr lang="en-US" dirty="0"/>
              <a:t>870-336-3012 y 888-360-9654 (oficina)</a:t>
            </a:r>
          </a:p>
          <a:p>
            <a:pPr marL="0" indent="0">
              <a:buNone/>
            </a:pPr>
            <a:r>
              <a:rPr lang="en-US" dirty="0"/>
              <a:t>o por email:</a:t>
            </a:r>
          </a:p>
          <a:p>
            <a:pPr marL="0" indent="0">
              <a:buNone/>
            </a:pPr>
            <a:r>
              <a:rPr lang="en-US" sz="1600" dirty="0">
                <a:hlinkClick r:id="rId4"/>
              </a:rPr>
              <a:t>frances.johnson@</a:t>
            </a:r>
            <a:r>
              <a:rPr lang="en-US" sz="1600" dirty="0">
                <a:hlinkClick r:id="rId5"/>
              </a:rPr>
              <a:t>thecenterforexceptionalfamilies</a:t>
            </a:r>
            <a:r>
              <a:rPr lang="en-US" sz="1600" dirty="0">
                <a:hlinkClick r:id="rId6"/>
              </a:rPr>
              <a:t>.org</a:t>
            </a:r>
            <a:r>
              <a:rPr lang="en-US" sz="1600" dirty="0"/>
              <a:t> </a:t>
            </a:r>
          </a:p>
          <a:p>
            <a:pPr marL="0" indent="0">
              <a:buNone/>
            </a:pPr>
            <a:endParaRPr lang="en-US" sz="1600" dirty="0"/>
          </a:p>
        </p:txBody>
      </p:sp>
    </p:spTree>
    <p:extLst>
      <p:ext uri="{BB962C8B-B14F-4D97-AF65-F5344CB8AC3E}">
        <p14:creationId xmlns:p14="http://schemas.microsoft.com/office/powerpoint/2010/main" val="525756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175" y="847725"/>
            <a:ext cx="11591925" cy="5632311"/>
          </a:xfrm>
          <a:prstGeom prst="rect">
            <a:avLst/>
          </a:prstGeom>
        </p:spPr>
        <p:txBody>
          <a:bodyPr rtlCol="0">
            <a:spAutoFit/>
          </a:bodyPr>
          <a:lstStyle/>
          <a:p>
            <a:r>
              <a:rPr lang="es-ES" sz="4000" dirty="0">
                <a:solidFill>
                  <a:srgbClr val="FFFFFF"/>
                </a:solidFill>
                <a:latin typeface="Segoe UI" charset="0"/>
              </a:rPr>
              <a:t>Aquí, en El Centro Para Las Familias Excepcionales, nos esforzamos por educar, empoderar y apoyar</a:t>
            </a:r>
            <a:r>
              <a:rPr lang="en-US" sz="4000" dirty="0">
                <a:solidFill>
                  <a:srgbClr val="FFFFFF"/>
                </a:solidFill>
                <a:latin typeface="Segoe UI" charset="0"/>
              </a:rPr>
              <a:t> a </a:t>
            </a:r>
            <a:r>
              <a:rPr lang="es-ES" sz="4000" dirty="0">
                <a:solidFill>
                  <a:srgbClr val="FFFFFF"/>
                </a:solidFill>
                <a:latin typeface="Segoe UI" charset="0"/>
              </a:rPr>
              <a:t>los padres que no saben o no entienden sus derechos para sus hijos dentro de los distritos escolares.  Muchos padres se sienten intimidados por las decisiones que toma el personal</a:t>
            </a:r>
            <a:r>
              <a:rPr lang="en-US" sz="4000" dirty="0">
                <a:solidFill>
                  <a:srgbClr val="FFFFFF"/>
                </a:solidFill>
                <a:latin typeface="Segoe UI" charset="0"/>
              </a:rPr>
              <a:t> de </a:t>
            </a:r>
            <a:r>
              <a:rPr lang="es-ES" sz="4000" dirty="0">
                <a:solidFill>
                  <a:srgbClr val="FFFFFF"/>
                </a:solidFill>
                <a:latin typeface="Segoe UI" charset="0"/>
              </a:rPr>
              <a:t>la escuela con respecto a sus hijos con necesidades especiales de</a:t>
            </a:r>
            <a:r>
              <a:rPr lang="es-ES" sz="4000" dirty="0">
                <a:solidFill>
                  <a:srgbClr val="444444"/>
                </a:solidFill>
                <a:latin typeface="Segoe UI" charset="0"/>
              </a:rPr>
              <a:t> </a:t>
            </a:r>
            <a:r>
              <a:rPr lang="es-ES" sz="4000" dirty="0">
                <a:solidFill>
                  <a:srgbClr val="FFFFFF"/>
                </a:solidFill>
                <a:latin typeface="Segoe UI" charset="0"/>
              </a:rPr>
              <a:t>la salud y la calidad de educación que reciben en la escuela pública.</a:t>
            </a:r>
            <a:endParaRPr lang="en-US" sz="4000" dirty="0">
              <a:solidFill>
                <a:srgbClr val="444444"/>
              </a:solidFill>
              <a:latin typeface="Segoe UI" charset="0"/>
            </a:endParaRPr>
          </a:p>
        </p:txBody>
      </p:sp>
    </p:spTree>
    <p:extLst>
      <p:ext uri="{BB962C8B-B14F-4D97-AF65-F5344CB8AC3E}">
        <p14:creationId xmlns:p14="http://schemas.microsoft.com/office/powerpoint/2010/main" val="595204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srgbClr val="FF0000"/>
                </a:solidFill>
                <a:latin typeface="Segoe UI" charset="0"/>
              </a:rPr>
              <a:t>¿</a:t>
            </a:r>
            <a:r>
              <a:rPr lang="en-US" sz="4400" dirty="0" err="1">
                <a:solidFill>
                  <a:srgbClr val="FF0000"/>
                </a:solidFill>
                <a:latin typeface="Segoe UI" charset="0"/>
              </a:rPr>
              <a:t>Qué</a:t>
            </a:r>
            <a:r>
              <a:rPr lang="en-US" sz="4400" dirty="0">
                <a:solidFill>
                  <a:srgbClr val="FF0000"/>
                </a:solidFill>
                <a:latin typeface="Segoe UI" charset="0"/>
              </a:rPr>
              <a:t> dice la ley?</a:t>
            </a:r>
          </a:p>
        </p:txBody>
      </p:sp>
      <p:sp>
        <p:nvSpPr>
          <p:cNvPr id="3" name="Content Placeholder 2"/>
          <p:cNvSpPr>
            <a:spLocks noGrp="1"/>
          </p:cNvSpPr>
          <p:nvPr>
            <p:ph idx="1"/>
          </p:nvPr>
        </p:nvSpPr>
        <p:spPr/>
        <p:txBody>
          <a:bodyPr vert="horz" lIns="91440" tIns="45720" rIns="91440" bIns="45720" rtlCol="0" anchor="t">
            <a:normAutofit lnSpcReduction="10000"/>
          </a:bodyPr>
          <a:lstStyle/>
          <a:p>
            <a:pPr marL="0" indent="0">
              <a:buNone/>
            </a:pPr>
            <a:r>
              <a:rPr lang="en-US" sz="4000" dirty="0">
                <a:solidFill>
                  <a:srgbClr val="FFFFFF"/>
                </a:solidFill>
                <a:latin typeface="Segoe UI"/>
              </a:rPr>
              <a:t>Su hijo/a tiene derechos al igual usted como guardian legal tiene derechos.  Se llama, "IDEA"</a:t>
            </a:r>
          </a:p>
          <a:p>
            <a:pPr marL="0" indent="0">
              <a:buNone/>
            </a:pPr>
            <a:r>
              <a:rPr lang="en-US" sz="4000" dirty="0">
                <a:solidFill>
                  <a:srgbClr val="FFFFFF"/>
                </a:solidFill>
                <a:latin typeface="Segoe UI"/>
              </a:rPr>
              <a:t>Esta ley </a:t>
            </a:r>
            <a:r>
              <a:rPr lang="es-ES" sz="4000" dirty="0">
                <a:solidFill>
                  <a:srgbClr val="FFFFFF"/>
                </a:solidFill>
                <a:latin typeface="Segoe UI" charset="0"/>
              </a:rPr>
              <a:t>garantiza que todos los niños con discapacidad tienen derecho a una  educación pública gratuita y adecuada a sus necesidades únicas y de tal modo poder prepararlos para la educación, el empleo y vida independiente.</a:t>
            </a:r>
            <a:endParaRPr lang="EN-US" sz="4000">
              <a:solidFill>
                <a:srgbClr val="FFFFFF"/>
              </a:solidFill>
              <a:latin typeface="Segoe UI" charset="0"/>
            </a:endParaRPr>
          </a:p>
        </p:txBody>
      </p:sp>
    </p:spTree>
    <p:extLst>
      <p:ext uri="{BB962C8B-B14F-4D97-AF65-F5344CB8AC3E}">
        <p14:creationId xmlns:p14="http://schemas.microsoft.com/office/powerpoint/2010/main" val="2530754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0838" y="473075"/>
            <a:ext cx="10639425" cy="6247864"/>
          </a:xfrm>
          <a:prstGeom prst="rect">
            <a:avLst/>
          </a:prstGeom>
        </p:spPr>
        <p:txBody>
          <a:bodyPr rtlCol="0" anchor="t">
            <a:spAutoFit/>
          </a:bodyPr>
          <a:lstStyle/>
          <a:p>
            <a:pPr marL="285750" indent="-285750">
              <a:buFont typeface="Arial" panose="020B0604020202020204" pitchFamily="34" charset="0"/>
              <a:buChar char="•"/>
            </a:pPr>
            <a:r>
              <a:rPr lang="es-ES" sz="4000" dirty="0">
                <a:solidFill>
                  <a:srgbClr val="FFFFFF"/>
                </a:solidFill>
                <a:latin typeface="Segoe UI" charset="0"/>
              </a:rPr>
              <a:t>¿Tiene usted un niño/a con una necesidad de atención médica especial?</a:t>
            </a:r>
            <a:endParaRPr lang="en-US" sz="4000" dirty="0">
              <a:solidFill>
                <a:srgbClr val="FFFFFF"/>
              </a:solidFill>
              <a:latin typeface="Century Gothic"/>
            </a:endParaRPr>
          </a:p>
          <a:p>
            <a:pPr marL="285750" indent="-285750">
              <a:buFont typeface="Arial" panose="020B0604020202020204" pitchFamily="34" charset="0"/>
              <a:buChar char="•"/>
            </a:pPr>
            <a:r>
              <a:rPr lang="es-ES" sz="4000" dirty="0">
                <a:solidFill>
                  <a:srgbClr val="FFFFFF"/>
                </a:solidFill>
                <a:latin typeface="Segoe UI" charset="0"/>
              </a:rPr>
              <a:t>¿Cómo tratan  a su hijo/a el personal de la escuela?</a:t>
            </a:r>
            <a:endParaRPr lang="en-US" sz="4000" dirty="0">
              <a:solidFill>
                <a:srgbClr val="FFFFFF"/>
              </a:solidFill>
              <a:latin typeface="Segoe UI" charset="0"/>
            </a:endParaRPr>
          </a:p>
          <a:p>
            <a:pPr marL="285750" indent="-285750">
              <a:buFont typeface="Arial" panose="020B0604020202020204" pitchFamily="34" charset="0"/>
              <a:buChar char="•"/>
            </a:pPr>
            <a:r>
              <a:rPr lang="es-ES" sz="4000" dirty="0">
                <a:solidFill>
                  <a:srgbClr val="FFFFFF"/>
                </a:solidFill>
                <a:latin typeface="Segoe UI" charset="0"/>
              </a:rPr>
              <a:t>¿Es el niño/a intimidado por el personal o lo dejan solo/a en un rincón durante las horas en el salón de clases?</a:t>
            </a:r>
            <a:endParaRPr lang="en-US" sz="4000" dirty="0">
              <a:solidFill>
                <a:srgbClr val="FFFFFF"/>
              </a:solidFill>
              <a:latin typeface="Segoe UI" charset="0"/>
            </a:endParaRPr>
          </a:p>
          <a:p>
            <a:pPr marL="285750" indent="-285750">
              <a:buFont typeface="Arial" panose="020B0604020202020204" pitchFamily="34" charset="0"/>
              <a:buChar char="•"/>
            </a:pPr>
            <a:r>
              <a:rPr lang="es-ES" sz="4000" dirty="0">
                <a:solidFill>
                  <a:srgbClr val="FFFFFF"/>
                </a:solidFill>
                <a:latin typeface="Segoe UI" charset="0"/>
              </a:rPr>
              <a:t>¿Obtiene la respuesta necesaria cuando usted exige educación igual para su hijo?</a:t>
            </a:r>
            <a:endParaRPr lang="en-US" sz="4000" dirty="0">
              <a:solidFill>
                <a:srgbClr val="FFFFFF"/>
              </a:solidFill>
              <a:latin typeface="Segoe UI" charset="0"/>
            </a:endParaRPr>
          </a:p>
          <a:p>
            <a:endParaRPr lang="EN-US" sz="4000" dirty="0">
              <a:solidFill>
                <a:srgbClr val="FFFFFF"/>
              </a:solidFill>
              <a:latin typeface="Century Gothic"/>
            </a:endParaRPr>
          </a:p>
        </p:txBody>
      </p:sp>
    </p:spTree>
    <p:extLst>
      <p:ext uri="{BB962C8B-B14F-4D97-AF65-F5344CB8AC3E}">
        <p14:creationId xmlns:p14="http://schemas.microsoft.com/office/powerpoint/2010/main" val="1250623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4150" y="668338"/>
            <a:ext cx="11791950" cy="6247864"/>
          </a:xfrm>
          <a:prstGeom prst="rect">
            <a:avLst/>
          </a:prstGeom>
        </p:spPr>
        <p:txBody>
          <a:bodyPr rtlCol="0">
            <a:spAutoFit/>
          </a:bodyPr>
          <a:lstStyle/>
          <a:p>
            <a:r>
              <a:rPr lang="es-ES" sz="4000" dirty="0">
                <a:solidFill>
                  <a:srgbClr val="FFFFFF"/>
                </a:solidFill>
                <a:latin typeface="Segoe UI" charset="0"/>
                <a:cs typeface="Segoe UI"/>
              </a:rPr>
              <a:t>Antes de La Ley de Educación para Personas con Discapacidad (por </a:t>
            </a:r>
            <a:r>
              <a:rPr lang="es-ES" sz="4000" dirty="0">
                <a:solidFill>
                  <a:srgbClr val="FFFFFF"/>
                </a:solidFill>
                <a:latin typeface="Segoe UI"/>
                <a:cs typeface="Segoe UI"/>
              </a:rPr>
              <a:t>sus siglas"IDEA"), a más de 4 millones de </a:t>
            </a:r>
            <a:r>
              <a:rPr lang="es-ES" sz="4000" dirty="0">
                <a:solidFill>
                  <a:srgbClr val="FFFFFF"/>
                </a:solidFill>
                <a:latin typeface="Segoe UI" charset="0"/>
                <a:cs typeface="Segoe UI"/>
              </a:rPr>
              <a:t>niños</a:t>
            </a:r>
            <a:r>
              <a:rPr lang="es-ES" sz="4000" dirty="0">
                <a:solidFill>
                  <a:srgbClr val="FFFFFF"/>
                </a:solidFill>
                <a:latin typeface="Segoe UI"/>
                <a:cs typeface="Segoe UI"/>
              </a:rPr>
              <a:t> con discapacidades se les negó acceso adecuado a la educación pública.  A muchos se les  negó entrada completamente a la escuela pública, mientras que otros fueron colocados en salones segregados o en salones regulares sin el soporte adecuado para sus necesidades especiales. </a:t>
            </a:r>
            <a:endParaRPr lang="en-US" sz="4000">
              <a:solidFill>
                <a:srgbClr val="FFFFFF"/>
              </a:solidFill>
              <a:latin typeface="Segoe UI"/>
              <a:cs typeface="Segoe UI"/>
            </a:endParaRPr>
          </a:p>
          <a:p>
            <a:endParaRPr lang="es-ES" sz="4000" dirty="0">
              <a:solidFill>
                <a:srgbClr val="FFFFFF"/>
              </a:solidFill>
              <a:latin typeface="Segoe UI"/>
              <a:cs typeface="Segoe UI"/>
            </a:endParaRPr>
          </a:p>
          <a:p>
            <a:endParaRPr lang="es-ES" sz="4000" dirty="0">
              <a:solidFill>
                <a:srgbClr val="FFFFFF"/>
              </a:solidFill>
              <a:latin typeface="Segoe UI"/>
              <a:cs typeface="Segoe UI"/>
            </a:endParaRPr>
          </a:p>
        </p:txBody>
      </p:sp>
    </p:spTree>
    <p:extLst>
      <p:ext uri="{BB962C8B-B14F-4D97-AF65-F5344CB8AC3E}">
        <p14:creationId xmlns:p14="http://schemas.microsoft.com/office/powerpoint/2010/main" val="1439343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FFFFFF"/>
                </a:solidFill>
                <a:latin typeface="Century Gothic"/>
              </a:rPr>
              <a:t>parte "A</a:t>
            </a:r>
            <a:r>
              <a:rPr lang="en-US" dirty="0">
                <a:solidFill>
                  <a:srgbClr val="FFFFFF"/>
                </a:solidFill>
                <a:latin typeface="Century Gothic"/>
              </a:rPr>
              <a:t>" de la ley </a:t>
            </a:r>
            <a:endParaRPr lang="en-US">
              <a:solidFill>
                <a:srgbClr val="FFFFFF"/>
              </a:solidFill>
              <a:latin typeface="Century Gothic"/>
            </a:endParaRPr>
          </a:p>
        </p:txBody>
      </p:sp>
      <p:sp>
        <p:nvSpPr>
          <p:cNvPr id="3" name="Content Placeholder 2"/>
          <p:cNvSpPr>
            <a:spLocks noGrp="1"/>
          </p:cNvSpPr>
          <p:nvPr>
            <p:ph idx="1"/>
          </p:nvPr>
        </p:nvSpPr>
        <p:spPr>
          <a:xfrm>
            <a:off x="245378" y="2193925"/>
            <a:ext cx="11260822" cy="4024313"/>
          </a:xfrm>
        </p:spPr>
        <p:txBody>
          <a:bodyPr vert="horz" lIns="91440" tIns="45720" rIns="91440" bIns="45720" rtlCol="0" anchor="t">
            <a:normAutofit lnSpcReduction="10000"/>
          </a:bodyPr>
          <a:lstStyle/>
          <a:p>
            <a:pPr marL="0" indent="0">
              <a:buNone/>
            </a:pPr>
            <a:r>
              <a:rPr lang="es-ES" sz="4000" dirty="0">
                <a:solidFill>
                  <a:srgbClr val="FFFFFF"/>
                </a:solidFill>
                <a:latin typeface="Segoe UI" charset="0"/>
              </a:rPr>
              <a:t>IDEA cuenta con cuatro secciones distintas; secciones A, B, C y D.  Parte "A" del IDEA, establece el fundamento básico para el resto de la ley.  Esta sección define los términos utilizados dentro de la ley así como prever la creación de la oficina de programas de educación especial, que es responsable de administrar y llevar a cabo los términos de la ley.</a:t>
            </a:r>
            <a:endParaRPr lang="en-US" sz="4000" dirty="0">
              <a:solidFill>
                <a:srgbClr val="FFFFFF"/>
              </a:solidFill>
              <a:latin typeface="Segoe UI" charset="0"/>
            </a:endParaRPr>
          </a:p>
        </p:txBody>
      </p:sp>
    </p:spTree>
    <p:extLst>
      <p:ext uri="{BB962C8B-B14F-4D97-AF65-F5344CB8AC3E}">
        <p14:creationId xmlns:p14="http://schemas.microsoft.com/office/powerpoint/2010/main" val="186970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FF"/>
                </a:solidFill>
                <a:latin typeface="Century Gothic"/>
              </a:rPr>
              <a:t>parte "B" de la ley</a:t>
            </a:r>
            <a:endParaRPr lang="en-US">
              <a:solidFill>
                <a:srgbClr val="FFFFFF"/>
              </a:solidFill>
              <a:latin typeface="Century Gothic"/>
            </a:endParaRPr>
          </a:p>
        </p:txBody>
      </p:sp>
      <p:sp>
        <p:nvSpPr>
          <p:cNvPr id="3" name="Content Placeholder 2"/>
          <p:cNvSpPr>
            <a:spLocks noGrp="1"/>
          </p:cNvSpPr>
          <p:nvPr>
            <p:ph idx="1"/>
          </p:nvPr>
        </p:nvSpPr>
        <p:spPr/>
        <p:txBody>
          <a:bodyPr vert="horz" lIns="91440" tIns="45720" rIns="91440" bIns="45720" rtlCol="0" anchor="t">
            <a:normAutofit fontScale="92500" lnSpcReduction="20000"/>
          </a:bodyPr>
          <a:lstStyle/>
          <a:p>
            <a:pPr marL="0" indent="0">
              <a:buNone/>
            </a:pPr>
            <a:r>
              <a:rPr lang="es-ES" sz="4000" dirty="0">
                <a:solidFill>
                  <a:srgbClr val="FFFFFF"/>
                </a:solidFill>
                <a:latin typeface="Segoe UI" charset="0"/>
              </a:rPr>
              <a:t>Parte B del IDEA es la que establece las directrices educativas para</a:t>
            </a:r>
            <a:r>
              <a:rPr lang="en-US" sz="4000" dirty="0">
                <a:solidFill>
                  <a:srgbClr val="FFFFFF"/>
                </a:solidFill>
                <a:latin typeface="Segoe UI" charset="0"/>
              </a:rPr>
              <a:t> </a:t>
            </a:r>
            <a:r>
              <a:rPr lang="en-US" sz="4000" dirty="0" err="1">
                <a:solidFill>
                  <a:srgbClr val="FFFFFF"/>
                </a:solidFill>
                <a:latin typeface="Segoe UI" charset="0"/>
              </a:rPr>
              <a:t>niños</a:t>
            </a:r>
            <a:r>
              <a:rPr lang="en-US" sz="4000" dirty="0">
                <a:solidFill>
                  <a:srgbClr val="FFFFFF"/>
                </a:solidFill>
                <a:latin typeface="Segoe UI" charset="0"/>
              </a:rPr>
              <a:t> en </a:t>
            </a:r>
            <a:r>
              <a:rPr lang="es-ES" sz="4000" dirty="0">
                <a:solidFill>
                  <a:srgbClr val="FFFFFF"/>
                </a:solidFill>
                <a:latin typeface="Segoe UI" charset="0"/>
              </a:rPr>
              <a:t>edad escolar 3-21 años.  Por  ley, los Estados están obligados a educar a los estudiantes con discapacidad.  IDEA proporciona apoyo financiero para el estado y los distritos escolares locales. Sin embargo para recibir financiación, los distritos escolares deben cumplir con seis principios fundamentales establecidos por la ley:</a:t>
            </a:r>
            <a:endParaRPr lang="en-US" sz="4000" dirty="0">
              <a:solidFill>
                <a:srgbClr val="FFFFFF"/>
              </a:solidFill>
              <a:latin typeface="Segoe UI" charset="0"/>
            </a:endParaRPr>
          </a:p>
        </p:txBody>
      </p:sp>
    </p:spTree>
    <p:extLst>
      <p:ext uri="{BB962C8B-B14F-4D97-AF65-F5344CB8AC3E}">
        <p14:creationId xmlns:p14="http://schemas.microsoft.com/office/powerpoint/2010/main" val="4245877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Seis principios fundamentales</a:t>
            </a:r>
            <a:endParaRPr lang="en-US">
              <a:solidFill>
                <a:srgbClr val="FFFFFF"/>
              </a:solidFill>
              <a:latin typeface="Century Gothic"/>
            </a:endParaRPr>
          </a:p>
        </p:txBody>
      </p:sp>
      <p:sp>
        <p:nvSpPr>
          <p:cNvPr id="3" name="Content Placeholder 2"/>
          <p:cNvSpPr>
            <a:spLocks noGrp="1"/>
          </p:cNvSpPr>
          <p:nvPr>
            <p:ph idx="1"/>
          </p:nvPr>
        </p:nvSpPr>
        <p:spPr>
          <a:xfrm>
            <a:off x="284163" y="2193925"/>
            <a:ext cx="11658296" cy="4024313"/>
          </a:xfrm>
        </p:spPr>
        <p:txBody>
          <a:bodyPr vert="horz" lIns="91440" tIns="45720" rIns="91440" bIns="45720" rtlCol="0" anchor="t">
            <a:normAutofit fontScale="92500" lnSpcReduction="20000"/>
          </a:bodyPr>
          <a:lstStyle/>
          <a:p>
            <a:pPr marL="457200" indent="-457200">
              <a:buFont typeface="+mj-lt"/>
              <a:buAutoNum type="arabicPeriod"/>
            </a:pPr>
            <a:r>
              <a:rPr lang="es-ES" sz="4000" dirty="0">
                <a:solidFill>
                  <a:srgbClr val="FFFFFF"/>
                </a:solidFill>
                <a:latin typeface="Segoe UI" charset="0"/>
              </a:rPr>
              <a:t>Todo niño tiene derecho a una educación pública gratis y apropiada ( por sus siglas: FAPE).</a:t>
            </a:r>
            <a:endParaRPr lang="EN-US" sz="4000" dirty="0">
              <a:solidFill>
                <a:srgbClr val="FFFFFF"/>
              </a:solidFill>
              <a:latin typeface="Segoe UI"/>
            </a:endParaRPr>
          </a:p>
          <a:p>
            <a:pPr marL="457200" indent="-457200">
              <a:buFont typeface="+mj-lt"/>
              <a:buAutoNum type="arabicPeriod"/>
            </a:pPr>
            <a:r>
              <a:rPr lang="es-ES" sz="4000" dirty="0">
                <a:solidFill>
                  <a:srgbClr val="FFFFFF"/>
                </a:solidFill>
                <a:latin typeface="Segoe UI" charset="0"/>
              </a:rPr>
              <a:t>Cuando un profesional de la escuela cree que un estudiante entre la  edades de 3 y 21 años puede tener una discapacidad que tiene un impacto sustancial sobre el aprendizaje del estudiante o el comportamiento, el alumno tiene derecho a una evaluación en todas las áreas relacionadas con la discapacidad sospechada.</a:t>
            </a:r>
          </a:p>
        </p:txBody>
      </p:sp>
    </p:spTree>
    <p:extLst>
      <p:ext uri="{BB962C8B-B14F-4D97-AF65-F5344CB8AC3E}">
        <p14:creationId xmlns:p14="http://schemas.microsoft.com/office/powerpoint/2010/main" val="2338266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Seis principios fundamentales</a:t>
            </a:r>
            <a:endParaRPr lang="en-US">
              <a:solidFill>
                <a:srgbClr val="FFFFFF"/>
              </a:solidFill>
              <a:latin typeface="Century Gothic"/>
            </a:endParaRPr>
          </a:p>
        </p:txBody>
      </p:sp>
      <p:sp>
        <p:nvSpPr>
          <p:cNvPr id="3" name="Content Placeholder 2"/>
          <p:cNvSpPr>
            <a:spLocks noGrp="1"/>
          </p:cNvSpPr>
          <p:nvPr>
            <p:ph idx="1"/>
          </p:nvPr>
        </p:nvSpPr>
        <p:spPr>
          <a:xfrm>
            <a:off x="284163" y="2193925"/>
            <a:ext cx="11658296" cy="4024313"/>
          </a:xfrm>
        </p:spPr>
        <p:txBody>
          <a:bodyPr vert="horz" lIns="91440" tIns="45720" rIns="91440" bIns="45720" rtlCol="0" anchor="t">
            <a:normAutofit fontScale="70000" lnSpcReduction="20000"/>
          </a:bodyPr>
          <a:lstStyle/>
          <a:p>
            <a:pPr marL="0" indent="0">
              <a:buNone/>
            </a:pPr>
            <a:r>
              <a:rPr lang="es-ES" sz="4000" dirty="0">
                <a:solidFill>
                  <a:srgbClr val="FFFFFF"/>
                </a:solidFill>
                <a:latin typeface="Segoe UI" charset="0"/>
              </a:rPr>
              <a:t>3.  El Plan Individualizado de Educación (IEP) fue establecido por la IDEA para ayudar a garantizar el acceso de todos los niños a una educación pública gratuita adecuada. El IEP es un documento escrito, desarrollado por un equipo IEP, que se basa en información existente de la evaluación con el fin de satisfacer necesidades educativas de un estudiante.</a:t>
            </a:r>
            <a:endParaRPr lang="en-US" sz="4000" dirty="0">
              <a:solidFill>
                <a:srgbClr val="FFFFFF"/>
              </a:solidFill>
              <a:latin typeface="Segoe UI" charset="0"/>
            </a:endParaRPr>
          </a:p>
          <a:p>
            <a:pPr marL="0" indent="0">
              <a:buNone/>
            </a:pPr>
            <a:r>
              <a:rPr lang="en-US" sz="4000" dirty="0">
                <a:solidFill>
                  <a:srgbClr val="FFFFFF"/>
                </a:solidFill>
                <a:latin typeface="Segoe UI" charset="0"/>
              </a:rPr>
              <a:t>4.  </a:t>
            </a:r>
            <a:r>
              <a:rPr lang="es-ES" sz="4000" dirty="0">
                <a:solidFill>
                  <a:srgbClr val="FFFFFF"/>
                </a:solidFill>
                <a:latin typeface="Segoe UI" charset="0"/>
              </a:rPr>
              <a:t>La IDEA coloca un fuerte énfasis en la colocación en un entorno de educación general.Bajo la IDEA, un estudiante se garantiza la colocación en el ambiente </a:t>
            </a:r>
            <a:r>
              <a:rPr lang="es-ES" sz="4000" dirty="0" err="1">
                <a:solidFill>
                  <a:srgbClr val="FFFFFF"/>
                </a:solidFill>
                <a:latin typeface="Segoe UI" charset="0"/>
              </a:rPr>
              <a:t>menosrestrictivo</a:t>
            </a:r>
            <a:r>
              <a:rPr lang="es-ES" sz="4000" dirty="0">
                <a:solidFill>
                  <a:srgbClr val="FFFFFF"/>
                </a:solidFill>
                <a:latin typeface="Segoe UI" charset="0"/>
              </a:rPr>
              <a:t> (LRE) posible. Por lo tanto, un equipo IEP debe explorar varias </a:t>
            </a:r>
            <a:r>
              <a:rPr lang="es-ES" sz="4000" dirty="0" err="1">
                <a:solidFill>
                  <a:srgbClr val="FFFFFF"/>
                </a:solidFill>
                <a:latin typeface="Segoe UI" charset="0"/>
              </a:rPr>
              <a:t>alternativaspara</a:t>
            </a:r>
            <a:r>
              <a:rPr lang="es-ES" sz="4000" dirty="0">
                <a:solidFill>
                  <a:srgbClr val="FFFFFF"/>
                </a:solidFill>
                <a:latin typeface="Segoe UI" charset="0"/>
              </a:rPr>
              <a:t> permitir que un estudiante participar en el aula de educación general. </a:t>
            </a:r>
            <a:r>
              <a:rPr lang="es-ES" sz="4000" dirty="0" err="1">
                <a:solidFill>
                  <a:srgbClr val="FFFFFF"/>
                </a:solidFill>
                <a:latin typeface="Segoe UI" charset="0"/>
              </a:rPr>
              <a:t>Estospueden</a:t>
            </a:r>
            <a:r>
              <a:rPr lang="es-ES" sz="4000" dirty="0">
                <a:solidFill>
                  <a:srgbClr val="FFFFFF"/>
                </a:solidFill>
                <a:latin typeface="Segoe UI" charset="0"/>
              </a:rPr>
              <a:t> incluir: modificaciones de aula, ayudas suplementarias y servicios, métodos deenseñanza alternativos, etc..</a:t>
            </a:r>
          </a:p>
        </p:txBody>
      </p:sp>
    </p:spTree>
    <p:extLst>
      <p:ext uri="{BB962C8B-B14F-4D97-AF65-F5344CB8AC3E}">
        <p14:creationId xmlns:p14="http://schemas.microsoft.com/office/powerpoint/2010/main" val="3475378860"/>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TC104033937[[fn=Vapor Trail]]</Template>
  <TotalTime>0</TotalTime>
  <Words>0</Words>
  <Application>Microsoft Office PowerPoint</Application>
  <PresentationFormat>Widescreen</PresentationFormat>
  <Paragraphs>0</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Vapor Trail</vt:lpstr>
      <vt:lpstr>La Ley de Educación  Para Personas Con Discapacidad</vt:lpstr>
      <vt:lpstr>PowerPoint Presentation</vt:lpstr>
      <vt:lpstr>¿Qué dice la ley?</vt:lpstr>
      <vt:lpstr>PowerPoint Presentation</vt:lpstr>
      <vt:lpstr>PowerPoint Presentation</vt:lpstr>
      <vt:lpstr>parte "A" de la ley </vt:lpstr>
      <vt:lpstr>parte "B" de la ley</vt:lpstr>
      <vt:lpstr>Seis principios fundamentales</vt:lpstr>
      <vt:lpstr>Seis principios fundamentales</vt:lpstr>
      <vt:lpstr>Seis principios fundamentales</vt:lpstr>
      <vt:lpstr>Seis principios fundamentales</vt:lpstr>
      <vt:lpstr>Servicios bajo IDEA: Quién es elegible</vt:lpstr>
      <vt:lpstr>PowerPoint Presentation</vt:lpstr>
      <vt:lpstr>El primer paso para el acceso a servicios bajo IDEA: una evaluación</vt:lpstr>
      <vt:lpstr>El siguiente paso: Conseguir un IEP</vt:lpstr>
      <vt:lpstr>¿cual es la responsabilidad de los padres?</vt:lpstr>
      <vt:lpstr>El Centro para Familias Excepcionales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8</cp:revision>
  <dcterms:created xsi:type="dcterms:W3CDTF">2013-07-15T20:26:09Z</dcterms:created>
  <dcterms:modified xsi:type="dcterms:W3CDTF">2015-10-11T15:36:22Z</dcterms:modified>
</cp:coreProperties>
</file>